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Quattrocento"/>
      <p:regular r:id="rId15"/>
    </p:embeddedFont>
    <p:embeddedFont>
      <p:font typeface="Quattrocento"/>
      <p:regular r:id="rId16"/>
    </p:embeddedFont>
    <p:embeddedFont>
      <p:font typeface="Quattrocento"/>
      <p:regular r:id="rId17"/>
    </p:embeddedFont>
    <p:embeddedFont>
      <p:font typeface="Quattrocento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31267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ขั้นตอนการส่งข้อมูล API ผ่านโปรแกรม DRUGS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079677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คู่มือนี้จะแนะนำขั้นตอนการส่งข้อมูล API ผ่านโปรแกรม DRUGS อย่างละเอียด ครอบคลุมตั้งแต่การปรับปรุงโปรแกรม การจัดทำและส่งรายงาน 5 แฟ้ม ไปจนถึงการส่งข้อมูลผ่านหน้าจอรายงาน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5515808"/>
            <a:ext cx="382905" cy="382905"/>
          </a:xfrm>
          <a:prstGeom prst="roundRect">
            <a:avLst>
              <a:gd name="adj" fmla="val 23878209"/>
            </a:avLst>
          </a:prstGeom>
          <a:solidFill>
            <a:srgbClr val="A8C10D"/>
          </a:solidFill>
          <a:ln w="7620">
            <a:solidFill>
              <a:srgbClr val="3C3838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67383" y="5658445"/>
            <a:ext cx="123587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Quattrocento Medium" pitchFamily="34" charset="0"/>
                <a:ea typeface="Quattrocento Medium" pitchFamily="34" charset="-122"/>
                <a:cs typeface="Quattrocento Medium" pitchFamily="34" charset="-120"/>
              </a:rPr>
              <a:t>สพ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340287" y="5497949"/>
            <a:ext cx="2769870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F9EEE7"/>
                </a:solidFill>
                <a:latin typeface="Quattrocento Bold" pitchFamily="34" charset="0"/>
                <a:ea typeface="Quattrocento Bold" pitchFamily="34" charset="-122"/>
                <a:cs typeface="Quattrocento Bold" pitchFamily="34" charset="-120"/>
              </a:rPr>
              <a:t>โดย สุภชัย พงศ์วิไลรัตน์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4032" y="647462"/>
            <a:ext cx="6551295" cy="6924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450"/>
              </a:lnSpc>
              <a:buNone/>
            </a:pPr>
            <a:r>
              <a:rPr lang="en-US" sz="43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ส่วนที่ 1: การปรับปรุงโปรแกรม</a:t>
            </a:r>
            <a:endParaRPr lang="en-US" sz="4350" dirty="0"/>
          </a:p>
        </p:txBody>
      </p:sp>
      <p:sp>
        <p:nvSpPr>
          <p:cNvPr id="3" name="Text 1"/>
          <p:cNvSpPr/>
          <p:nvPr/>
        </p:nvSpPr>
        <p:spPr>
          <a:xfrm>
            <a:off x="824032" y="1928455"/>
            <a:ext cx="3095149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1.1 อัพเดทโปรแกรม DRUGS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824032" y="2510076"/>
            <a:ext cx="6203990" cy="376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อัพเดทเป็นเวอร์ชัน 12beta05 โดยลง drugs.acc แทนตัวเดิม</a:t>
            </a:r>
            <a:endParaRPr lang="en-US" sz="18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4032" y="3151584"/>
            <a:ext cx="6203990" cy="4244816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609999" y="1928455"/>
            <a:ext cx="3140512" cy="346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1.2 ติดตั้งโปรแกรม Buyplan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7609999" y="2510076"/>
            <a:ext cx="6203990" cy="376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ติดตั้ง Buyplan ใน c:/drug เวอร์ชัน 5.2</a:t>
            </a:r>
            <a:endParaRPr lang="en-US" sz="1850" dirty="0"/>
          </a:p>
        </p:txBody>
      </p:sp>
      <p:sp>
        <p:nvSpPr>
          <p:cNvPr id="8" name="Text 5"/>
          <p:cNvSpPr/>
          <p:nvPr/>
        </p:nvSpPr>
        <p:spPr>
          <a:xfrm>
            <a:off x="7609999" y="3098602"/>
            <a:ext cx="6203990" cy="3767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กำหนดการเชื่อมโยงไปที่ c:/drug/drugdata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932861"/>
            <a:ext cx="677608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ส่วนที่ 2: การส่งรายงาน 5 แฟ้ม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26505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5" name="Text 2"/>
          <p:cNvSpPr/>
          <p:nvPr/>
        </p:nvSpPr>
        <p:spPr>
          <a:xfrm>
            <a:off x="937974" y="3323034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326505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2.1 แฟ้ม Druglist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15559" y="3760589"/>
            <a:ext cx="283678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ส่งปีละครั้ง ดึงข้อมูลจากเมนู "รายงาน"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4691658" y="326505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9" name="Text 6"/>
          <p:cNvSpPr/>
          <p:nvPr/>
        </p:nvSpPr>
        <p:spPr>
          <a:xfrm>
            <a:off x="4791908" y="3323034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69493" y="326505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2.2 แฟ้ม Buyplan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69493" y="3760589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ส่งปีละครั้ง จัดทำแผนจัดซื้อของปีใหม่ ปรับปรุงปริมาณและราคา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837724" y="5418177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sp>
        <p:nvSpPr>
          <p:cNvPr id="13" name="Text 10"/>
          <p:cNvSpPr/>
          <p:nvPr/>
        </p:nvSpPr>
        <p:spPr>
          <a:xfrm>
            <a:off x="937974" y="5476161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615559" y="541817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2.3 รายงาน 3 แฟ้ม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615559" y="5913715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ส่งประจำเดือน หลังปิดยอด กำหนดรายงานตั้งแต่ต้นเดือนถึงปลายเดือน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562933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รายละเอียดเพิ่มเติมสำหรับ Buyplan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3329940"/>
            <a:ext cx="3614618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sp>
        <p:nvSpPr>
          <p:cNvPr id="5" name="Text 2"/>
          <p:cNvSpPr/>
          <p:nvPr/>
        </p:nvSpPr>
        <p:spPr>
          <a:xfrm>
            <a:off x="1077039" y="356925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การจัดทำแผน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4064794"/>
            <a:ext cx="31359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เข้าโปรแกรม Buyplan แล้ว ออกข้อมูลแผนจัดซื้อของปีใหม่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3329940"/>
            <a:ext cx="3614618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sp>
        <p:nvSpPr>
          <p:cNvPr id="8" name="Text 5"/>
          <p:cNvSpPr/>
          <p:nvPr/>
        </p:nvSpPr>
        <p:spPr>
          <a:xfrm>
            <a:off x="4930973" y="356925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การปรับปรุงข้อมูล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0973" y="4064794"/>
            <a:ext cx="31359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ปรับปรุงปริมาณที่จะซื้อ และราคา ให้เหมาะสมกับแผนจัดซื้อ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309473"/>
            <a:ext cx="7468553" cy="1357193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</p:sp>
      <p:sp>
        <p:nvSpPr>
          <p:cNvPr id="11" name="Text 8"/>
          <p:cNvSpPr/>
          <p:nvPr/>
        </p:nvSpPr>
        <p:spPr>
          <a:xfrm>
            <a:off x="1077039" y="554878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การตัดข้อมูลยาฟรี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77039" y="6044327"/>
            <a:ext cx="69899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ตัดข้อมูลยาฟรีที่ได้รับการสนับสนุนจาก สปสช อย และอื่นๆ ออกจากแผน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60818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0210" y="3181945"/>
            <a:ext cx="4909661" cy="613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ส่วนที่ 3: การส่งรายงาน</a:t>
            </a:r>
            <a:endParaRPr lang="en-US" sz="38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10" y="4145042"/>
            <a:ext cx="521613" cy="5216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60421" y="4108609"/>
            <a:ext cx="2454831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หน้าจอเมนูรายงาน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1460421" y="4540568"/>
            <a:ext cx="12439769" cy="333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กดส่งใน "รายงานส่งกระทรวง"</a:t>
            </a:r>
            <a:endParaRPr lang="en-US" sz="16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10" y="5536763"/>
            <a:ext cx="521613" cy="5216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460421" y="5500330"/>
            <a:ext cx="2454831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ขอ Token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460421" y="5932289"/>
            <a:ext cx="12439769" cy="333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ส่งครั้งแรกต้องขอ token มีอายุ 1 ปี</a:t>
            </a:r>
            <a:endParaRPr lang="en-US" sz="16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10" y="6928485"/>
            <a:ext cx="521613" cy="5216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460421" y="6892052"/>
            <a:ext cx="2454831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อัพโหลดไฟล์ Excel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1460421" y="7324011"/>
            <a:ext cx="12439769" cy="333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อัพโหลดไฟล์ Excel ที่จะส่งขึ้น API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710803"/>
            <a:ext cx="711458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ขั้นตอนการขอ Token (ครั้งแรก)</a:t>
            </a:r>
            <a:endParaRPr lang="en-US" sz="44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24" y="1773793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93513" y="201310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เข้าสู่ระบบ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393513" y="2508647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ไปยังหน้าจอรายงานในโปรแกรม DRUGS</a:t>
            </a:r>
            <a:endParaRPr lang="en-US" sz="18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3210044"/>
            <a:ext cx="1196816" cy="14362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393513" y="344936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เลือกเมนู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393513" y="3944898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เลือก "ขอ Token"</a:t>
            </a:r>
            <a:endParaRPr lang="en-US" sz="18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4646295"/>
            <a:ext cx="1196816" cy="14362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393513" y="488561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รอการอนุมัติ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393513" y="5381149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รอการอนุมัติจากระบบ</a:t>
            </a:r>
            <a:endParaRPr lang="en-US" sz="18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6082546"/>
            <a:ext cx="1196816" cy="143625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393513" y="632186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รับ Token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2393513" y="6817400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เมื่อได้รับการอนุมัติ จะได้รับ Token สำหรับใช้งาน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94953" y="635675"/>
            <a:ext cx="5541764" cy="679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350"/>
              </a:lnSpc>
              <a:buNone/>
            </a:pPr>
            <a:r>
              <a:rPr lang="en-US" sz="42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ข้อควรจำในการส่งรายงาน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6554867" y="1661636"/>
            <a:ext cx="30480" cy="5932170"/>
          </a:xfrm>
          <a:prstGeom prst="roundRect">
            <a:avLst>
              <a:gd name="adj" fmla="val 113700"/>
            </a:avLst>
          </a:prstGeom>
          <a:solidFill>
            <a:srgbClr val="4A6B6A"/>
          </a:solidFill>
          <a:ln/>
        </p:spPr>
      </p:sp>
      <p:sp>
        <p:nvSpPr>
          <p:cNvPr id="5" name="Shape 2"/>
          <p:cNvSpPr/>
          <p:nvPr/>
        </p:nvSpPr>
        <p:spPr>
          <a:xfrm>
            <a:off x="6784300" y="2166223"/>
            <a:ext cx="693063" cy="30480"/>
          </a:xfrm>
          <a:prstGeom prst="roundRect">
            <a:avLst>
              <a:gd name="adj" fmla="val 113700"/>
            </a:avLst>
          </a:prstGeom>
          <a:solidFill>
            <a:srgbClr val="4A6B6A"/>
          </a:solidFill>
          <a:ln/>
        </p:spPr>
      </p:sp>
      <p:sp>
        <p:nvSpPr>
          <p:cNvPr id="6" name="Shape 3"/>
          <p:cNvSpPr/>
          <p:nvPr/>
        </p:nvSpPr>
        <p:spPr>
          <a:xfrm>
            <a:off x="6294953" y="1921550"/>
            <a:ext cx="519827" cy="519827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sp>
        <p:nvSpPr>
          <p:cNvPr id="7" name="Text 4"/>
          <p:cNvSpPr/>
          <p:nvPr/>
        </p:nvSpPr>
        <p:spPr>
          <a:xfrm>
            <a:off x="6391811" y="1977628"/>
            <a:ext cx="326112" cy="407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7710011" y="1892618"/>
            <a:ext cx="2718078" cy="339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ตรวจสอบข้อมูล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710011" y="2370892"/>
            <a:ext cx="6111835" cy="369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ตรวจสอบความถูกต้องของข้อมูลก่อนส่งทุกครั้ง</a:t>
            </a:r>
            <a:endParaRPr lang="en-US" sz="1800" dirty="0"/>
          </a:p>
        </p:txBody>
      </p:sp>
      <p:sp>
        <p:nvSpPr>
          <p:cNvPr id="10" name="Shape 7"/>
          <p:cNvSpPr/>
          <p:nvPr/>
        </p:nvSpPr>
        <p:spPr>
          <a:xfrm>
            <a:off x="6784300" y="3707011"/>
            <a:ext cx="693063" cy="30480"/>
          </a:xfrm>
          <a:prstGeom prst="roundRect">
            <a:avLst>
              <a:gd name="adj" fmla="val 113700"/>
            </a:avLst>
          </a:prstGeom>
          <a:solidFill>
            <a:srgbClr val="4A6B6A"/>
          </a:solidFill>
          <a:ln/>
        </p:spPr>
      </p:sp>
      <p:sp>
        <p:nvSpPr>
          <p:cNvPr id="11" name="Shape 8"/>
          <p:cNvSpPr/>
          <p:nvPr/>
        </p:nvSpPr>
        <p:spPr>
          <a:xfrm>
            <a:off x="6294953" y="3462338"/>
            <a:ext cx="519827" cy="519827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sp>
        <p:nvSpPr>
          <p:cNvPr id="12" name="Text 9"/>
          <p:cNvSpPr/>
          <p:nvPr/>
        </p:nvSpPr>
        <p:spPr>
          <a:xfrm>
            <a:off x="6391811" y="3518416"/>
            <a:ext cx="326112" cy="407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550" dirty="0"/>
          </a:p>
        </p:txBody>
      </p:sp>
      <p:sp>
        <p:nvSpPr>
          <p:cNvPr id="13" name="Text 10"/>
          <p:cNvSpPr/>
          <p:nvPr/>
        </p:nvSpPr>
        <p:spPr>
          <a:xfrm>
            <a:off x="7710011" y="3433405"/>
            <a:ext cx="2718078" cy="339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ระยะเวลา Token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7710011" y="3911679"/>
            <a:ext cx="6111835" cy="369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Token มีอายุ 1 ปี อย่าลืมต่ออายุเมื่อใกล้หมด</a:t>
            </a:r>
            <a:endParaRPr lang="en-US" sz="1800" dirty="0"/>
          </a:p>
        </p:txBody>
      </p:sp>
      <p:sp>
        <p:nvSpPr>
          <p:cNvPr id="15" name="Shape 12"/>
          <p:cNvSpPr/>
          <p:nvPr/>
        </p:nvSpPr>
        <p:spPr>
          <a:xfrm>
            <a:off x="6784300" y="5247799"/>
            <a:ext cx="693063" cy="30480"/>
          </a:xfrm>
          <a:prstGeom prst="roundRect">
            <a:avLst>
              <a:gd name="adj" fmla="val 113700"/>
            </a:avLst>
          </a:prstGeom>
          <a:solidFill>
            <a:srgbClr val="4A6B6A"/>
          </a:solidFill>
          <a:ln/>
        </p:spPr>
      </p:sp>
      <p:sp>
        <p:nvSpPr>
          <p:cNvPr id="16" name="Shape 13"/>
          <p:cNvSpPr/>
          <p:nvPr/>
        </p:nvSpPr>
        <p:spPr>
          <a:xfrm>
            <a:off x="6294953" y="5003125"/>
            <a:ext cx="519827" cy="519827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sp>
        <p:nvSpPr>
          <p:cNvPr id="17" name="Text 14"/>
          <p:cNvSpPr/>
          <p:nvPr/>
        </p:nvSpPr>
        <p:spPr>
          <a:xfrm>
            <a:off x="6391811" y="5059204"/>
            <a:ext cx="326112" cy="407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550" dirty="0"/>
          </a:p>
        </p:txBody>
      </p:sp>
      <p:sp>
        <p:nvSpPr>
          <p:cNvPr id="18" name="Text 15"/>
          <p:cNvSpPr/>
          <p:nvPr/>
        </p:nvSpPr>
        <p:spPr>
          <a:xfrm>
            <a:off x="7710011" y="4974193"/>
            <a:ext cx="2718078" cy="339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รูปแบบไฟล์</a:t>
            </a:r>
            <a:endParaRPr lang="en-US" sz="2100" dirty="0"/>
          </a:p>
        </p:txBody>
      </p:sp>
      <p:sp>
        <p:nvSpPr>
          <p:cNvPr id="19" name="Text 16"/>
          <p:cNvSpPr/>
          <p:nvPr/>
        </p:nvSpPr>
        <p:spPr>
          <a:xfrm>
            <a:off x="7710011" y="5452467"/>
            <a:ext cx="6111835" cy="369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ตรวจสอบรูปแบบไฟล์ Excel ให้ถูกต้องตามที่กำหนด</a:t>
            </a:r>
            <a:endParaRPr lang="en-US" sz="1800" dirty="0"/>
          </a:p>
        </p:txBody>
      </p:sp>
      <p:sp>
        <p:nvSpPr>
          <p:cNvPr id="20" name="Shape 17"/>
          <p:cNvSpPr/>
          <p:nvPr/>
        </p:nvSpPr>
        <p:spPr>
          <a:xfrm>
            <a:off x="6784300" y="6788587"/>
            <a:ext cx="693063" cy="30480"/>
          </a:xfrm>
          <a:prstGeom prst="roundRect">
            <a:avLst>
              <a:gd name="adj" fmla="val 113700"/>
            </a:avLst>
          </a:prstGeom>
          <a:solidFill>
            <a:srgbClr val="4A6B6A"/>
          </a:solidFill>
          <a:ln/>
        </p:spPr>
      </p:sp>
      <p:sp>
        <p:nvSpPr>
          <p:cNvPr id="21" name="Shape 18"/>
          <p:cNvSpPr/>
          <p:nvPr/>
        </p:nvSpPr>
        <p:spPr>
          <a:xfrm>
            <a:off x="6294953" y="6543913"/>
            <a:ext cx="519827" cy="519827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sp>
        <p:nvSpPr>
          <p:cNvPr id="22" name="Text 19"/>
          <p:cNvSpPr/>
          <p:nvPr/>
        </p:nvSpPr>
        <p:spPr>
          <a:xfrm>
            <a:off x="6391811" y="6599992"/>
            <a:ext cx="326112" cy="407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4</a:t>
            </a:r>
            <a:endParaRPr lang="en-US" sz="2550" dirty="0"/>
          </a:p>
        </p:txBody>
      </p:sp>
      <p:sp>
        <p:nvSpPr>
          <p:cNvPr id="23" name="Text 20"/>
          <p:cNvSpPr/>
          <p:nvPr/>
        </p:nvSpPr>
        <p:spPr>
          <a:xfrm>
            <a:off x="7710011" y="6514981"/>
            <a:ext cx="2718078" cy="3396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ติดต่อผู้ดูแล</a:t>
            </a:r>
            <a:endParaRPr lang="en-US" sz="2100" dirty="0"/>
          </a:p>
        </p:txBody>
      </p:sp>
      <p:sp>
        <p:nvSpPr>
          <p:cNvPr id="24" name="Text 21"/>
          <p:cNvSpPr/>
          <p:nvPr/>
        </p:nvSpPr>
        <p:spPr>
          <a:xfrm>
            <a:off x="7710011" y="6993255"/>
            <a:ext cx="6111835" cy="369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หากมีปัญหา ติดต่อผู้ดูแลระบบ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682597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สรุปและขั้นตอนถัดไป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3745587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คู่มือนี้ได้สรุปขั้นตอนการส่งข้อมูล API ผ่านโปรแกรม DRUGS หวังว่าจะเป็นประโยชน์แก่ผู้ใช้งาน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837724" y="4780836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ขั้นตอนถัดไปคือ การเริ่มทดลองส่งข้อมูลจริง หากมีข้อสงสัย สามารถติดต่อทีมสนับสนุนเพื่อขอความช่วยเหลือได้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2025-03-31T02:01:47Z</dcterms:created>
  <dcterms:modified xsi:type="dcterms:W3CDTF">2025-03-31T02:01:47Z</dcterms:modified>
</cp:coreProperties>
</file>